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70" r:id="rId6"/>
    <p:sldId id="262" r:id="rId7"/>
    <p:sldId id="261" r:id="rId8"/>
    <p:sldId id="267" r:id="rId9"/>
    <p:sldId id="272" r:id="rId10"/>
    <p:sldId id="271"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94A3D"/>
    <a:srgbClr val="87081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C3C9BA-9332-3B4E-997E-65C24D70298C}"/>
              </a:ext>
            </a:extLst>
          </p:cNvPr>
          <p:cNvSpPr>
            <a:spLocks noGrp="1"/>
          </p:cNvSpPr>
          <p:nvPr>
            <p:ph type="ctrTitle"/>
          </p:nvPr>
        </p:nvSpPr>
        <p:spPr>
          <a:xfrm>
            <a:off x="679622" y="2223033"/>
            <a:ext cx="9988378" cy="1718233"/>
          </a:xfrm>
        </p:spPr>
        <p:txBody>
          <a:bodyPr anchor="b"/>
          <a:lstStyle>
            <a:lvl1pPr algn="l">
              <a:defRPr sz="6000" b="1">
                <a:solidFill>
                  <a:srgbClr val="870811"/>
                </a:solidFill>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8EEAE07E-A4BA-834A-BD38-874A90F1E73E}"/>
              </a:ext>
            </a:extLst>
          </p:cNvPr>
          <p:cNvSpPr>
            <a:spLocks noGrp="1"/>
          </p:cNvSpPr>
          <p:nvPr>
            <p:ph type="subTitle" idx="1"/>
          </p:nvPr>
        </p:nvSpPr>
        <p:spPr>
          <a:xfrm>
            <a:off x="679622" y="4066232"/>
            <a:ext cx="7574692" cy="1191567"/>
          </a:xfrm>
        </p:spPr>
        <p:txBody>
          <a:bodyPr/>
          <a:lstStyle>
            <a:lvl1pPr marL="0" indent="0" algn="l">
              <a:buNone/>
              <a:defRPr sz="2400">
                <a:solidFill>
                  <a:srgbClr val="87081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216357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xt Slid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50D992-A547-E240-9FB1-D1A265CC9A64}"/>
              </a:ext>
            </a:extLst>
          </p:cNvPr>
          <p:cNvSpPr>
            <a:spLocks noGrp="1"/>
          </p:cNvSpPr>
          <p:nvPr>
            <p:ph type="title"/>
          </p:nvPr>
        </p:nvSpPr>
        <p:spPr>
          <a:xfrm>
            <a:off x="2619633" y="253915"/>
            <a:ext cx="9304638" cy="759340"/>
          </a:xfrm>
        </p:spPr>
        <p:txBody>
          <a:bodyPr>
            <a:normAutofit/>
          </a:bodyPr>
          <a:lstStyle>
            <a:lvl1pPr algn="r">
              <a:defRPr sz="4000" b="1">
                <a:solidFill>
                  <a:srgbClr val="870811"/>
                </a:solidFill>
              </a:defRPr>
            </a:lvl1pPr>
          </a:lstStyle>
          <a:p>
            <a:r>
              <a:rPr lang="en-US"/>
              <a:t>Click to edit Master title style</a:t>
            </a:r>
            <a:endParaRPr lang="en-GB"/>
          </a:p>
        </p:txBody>
      </p:sp>
      <p:sp>
        <p:nvSpPr>
          <p:cNvPr id="7" name="Text Placeholder 6">
            <a:extLst>
              <a:ext uri="{FF2B5EF4-FFF2-40B4-BE49-F238E27FC236}">
                <a16:creationId xmlns:a16="http://schemas.microsoft.com/office/drawing/2014/main" id="{E8011723-9EF9-D948-A7F4-5CE5085D508F}"/>
              </a:ext>
            </a:extLst>
          </p:cNvPr>
          <p:cNvSpPr>
            <a:spLocks noGrp="1"/>
          </p:cNvSpPr>
          <p:nvPr>
            <p:ph type="body" sz="quarter" idx="10"/>
          </p:nvPr>
        </p:nvSpPr>
        <p:spPr>
          <a:xfrm>
            <a:off x="555625" y="2323070"/>
            <a:ext cx="5289121" cy="402851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Text Placeholder 6">
            <a:extLst>
              <a:ext uri="{FF2B5EF4-FFF2-40B4-BE49-F238E27FC236}">
                <a16:creationId xmlns:a16="http://schemas.microsoft.com/office/drawing/2014/main" id="{B7329310-4C8C-B74E-9A93-CA159C5CF413}"/>
              </a:ext>
            </a:extLst>
          </p:cNvPr>
          <p:cNvSpPr>
            <a:spLocks noGrp="1"/>
          </p:cNvSpPr>
          <p:nvPr>
            <p:ph type="body" sz="quarter" idx="11"/>
          </p:nvPr>
        </p:nvSpPr>
        <p:spPr>
          <a:xfrm>
            <a:off x="6347256" y="2323070"/>
            <a:ext cx="5289121" cy="402851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722168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icture Slid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Oval 11">
            <a:extLst>
              <a:ext uri="{FF2B5EF4-FFF2-40B4-BE49-F238E27FC236}">
                <a16:creationId xmlns:a16="http://schemas.microsoft.com/office/drawing/2014/main" id="{BCD6FB09-D9A9-CF47-A6FB-83A5375A6B9A}"/>
              </a:ext>
            </a:extLst>
          </p:cNvPr>
          <p:cNvSpPr/>
          <p:nvPr userDrawn="1"/>
        </p:nvSpPr>
        <p:spPr>
          <a:xfrm>
            <a:off x="6685006" y="1495169"/>
            <a:ext cx="5634680" cy="5634680"/>
          </a:xfrm>
          <a:prstGeom prst="ellipse">
            <a:avLst/>
          </a:prstGeom>
          <a:solidFill>
            <a:srgbClr val="E94A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5950D992-A547-E240-9FB1-D1A265CC9A64}"/>
              </a:ext>
            </a:extLst>
          </p:cNvPr>
          <p:cNvSpPr>
            <a:spLocks noGrp="1"/>
          </p:cNvSpPr>
          <p:nvPr>
            <p:ph type="title"/>
          </p:nvPr>
        </p:nvSpPr>
        <p:spPr>
          <a:xfrm>
            <a:off x="2619633" y="253915"/>
            <a:ext cx="9304638" cy="759340"/>
          </a:xfrm>
        </p:spPr>
        <p:txBody>
          <a:bodyPr>
            <a:normAutofit/>
          </a:bodyPr>
          <a:lstStyle>
            <a:lvl1pPr algn="r">
              <a:defRPr sz="4000" b="1">
                <a:solidFill>
                  <a:srgbClr val="870811"/>
                </a:solidFill>
              </a:defRPr>
            </a:lvl1pPr>
          </a:lstStyle>
          <a:p>
            <a:r>
              <a:rPr lang="en-US"/>
              <a:t>Click to edit Master title style</a:t>
            </a:r>
            <a:endParaRPr lang="en-GB"/>
          </a:p>
        </p:txBody>
      </p:sp>
      <p:sp>
        <p:nvSpPr>
          <p:cNvPr id="7" name="Text Placeholder 6">
            <a:extLst>
              <a:ext uri="{FF2B5EF4-FFF2-40B4-BE49-F238E27FC236}">
                <a16:creationId xmlns:a16="http://schemas.microsoft.com/office/drawing/2014/main" id="{E8011723-9EF9-D948-A7F4-5CE5085D508F}"/>
              </a:ext>
            </a:extLst>
          </p:cNvPr>
          <p:cNvSpPr>
            <a:spLocks noGrp="1"/>
          </p:cNvSpPr>
          <p:nvPr>
            <p:ph type="body" sz="quarter" idx="10"/>
          </p:nvPr>
        </p:nvSpPr>
        <p:spPr>
          <a:xfrm>
            <a:off x="555625" y="2323070"/>
            <a:ext cx="5289121" cy="402851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 name="Picture Placeholder 9">
            <a:extLst>
              <a:ext uri="{FF2B5EF4-FFF2-40B4-BE49-F238E27FC236}">
                <a16:creationId xmlns:a16="http://schemas.microsoft.com/office/drawing/2014/main" id="{D83618AB-9CE1-E04E-81C5-ADFC48087587}"/>
              </a:ext>
            </a:extLst>
          </p:cNvPr>
          <p:cNvSpPr>
            <a:spLocks noGrp="1"/>
          </p:cNvSpPr>
          <p:nvPr>
            <p:ph type="pic" sz="quarter" idx="11"/>
          </p:nvPr>
        </p:nvSpPr>
        <p:spPr>
          <a:xfrm>
            <a:off x="7003460" y="1812650"/>
            <a:ext cx="4997772" cy="4999718"/>
          </a:xfrm>
          <a:prstGeom prst="ellipse">
            <a:avLst/>
          </a:prstGeom>
        </p:spPr>
        <p:txBody>
          <a:bodyPr/>
          <a:lstStyle/>
          <a:p>
            <a:r>
              <a:rPr lang="en-US"/>
              <a:t>Click icon to add picture</a:t>
            </a:r>
            <a:endParaRPr lang="en-GB"/>
          </a:p>
        </p:txBody>
      </p:sp>
    </p:spTree>
    <p:extLst>
      <p:ext uri="{BB962C8B-B14F-4D97-AF65-F5344CB8AC3E}">
        <p14:creationId xmlns:p14="http://schemas.microsoft.com/office/powerpoint/2010/main" val="40941554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Slid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341A68EC-D751-DB4B-ABCF-25C6D7079F1D}"/>
              </a:ext>
            </a:extLst>
          </p:cNvPr>
          <p:cNvSpPr>
            <a:spLocks noGrp="1"/>
          </p:cNvSpPr>
          <p:nvPr>
            <p:ph type="title"/>
          </p:nvPr>
        </p:nvSpPr>
        <p:spPr>
          <a:xfrm>
            <a:off x="2619633" y="253915"/>
            <a:ext cx="9304638" cy="759340"/>
          </a:xfrm>
        </p:spPr>
        <p:txBody>
          <a:bodyPr>
            <a:normAutofit/>
          </a:bodyPr>
          <a:lstStyle>
            <a:lvl1pPr algn="r">
              <a:defRPr sz="4000" b="1">
                <a:solidFill>
                  <a:schemeClr val="bg1"/>
                </a:solidFill>
              </a:defRPr>
            </a:lvl1pPr>
          </a:lstStyle>
          <a:p>
            <a:r>
              <a:rPr lang="en-US"/>
              <a:t>Click to edit Master title style</a:t>
            </a:r>
            <a:endParaRPr lang="en-GB"/>
          </a:p>
        </p:txBody>
      </p:sp>
      <p:sp>
        <p:nvSpPr>
          <p:cNvPr id="7" name="Text Placeholder 6">
            <a:extLst>
              <a:ext uri="{FF2B5EF4-FFF2-40B4-BE49-F238E27FC236}">
                <a16:creationId xmlns:a16="http://schemas.microsoft.com/office/drawing/2014/main" id="{1D3FAEEE-70FB-6A43-857A-3DB69F4053B9}"/>
              </a:ext>
            </a:extLst>
          </p:cNvPr>
          <p:cNvSpPr>
            <a:spLocks noGrp="1"/>
          </p:cNvSpPr>
          <p:nvPr>
            <p:ph type="body" sz="quarter" idx="10"/>
          </p:nvPr>
        </p:nvSpPr>
        <p:spPr>
          <a:xfrm>
            <a:off x="555625" y="2323070"/>
            <a:ext cx="5289121" cy="4028518"/>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Text Placeholder 6">
            <a:extLst>
              <a:ext uri="{FF2B5EF4-FFF2-40B4-BE49-F238E27FC236}">
                <a16:creationId xmlns:a16="http://schemas.microsoft.com/office/drawing/2014/main" id="{06E9C66D-BAE0-024E-87E0-CCCA55DFBE2C}"/>
              </a:ext>
            </a:extLst>
          </p:cNvPr>
          <p:cNvSpPr>
            <a:spLocks noGrp="1"/>
          </p:cNvSpPr>
          <p:nvPr>
            <p:ph type="body" sz="quarter" idx="11"/>
          </p:nvPr>
        </p:nvSpPr>
        <p:spPr>
          <a:xfrm>
            <a:off x="6347256" y="2323070"/>
            <a:ext cx="5289121" cy="4028518"/>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568470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icture Slid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523C2414-40B3-9942-8D11-C2E0A30C8C98}"/>
              </a:ext>
            </a:extLst>
          </p:cNvPr>
          <p:cNvSpPr/>
          <p:nvPr userDrawn="1"/>
        </p:nvSpPr>
        <p:spPr>
          <a:xfrm>
            <a:off x="3126259" y="2047536"/>
            <a:ext cx="2594919" cy="2594919"/>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id="{341A68EC-D751-DB4B-ABCF-25C6D7079F1D}"/>
              </a:ext>
            </a:extLst>
          </p:cNvPr>
          <p:cNvSpPr>
            <a:spLocks noGrp="1"/>
          </p:cNvSpPr>
          <p:nvPr>
            <p:ph type="title"/>
          </p:nvPr>
        </p:nvSpPr>
        <p:spPr>
          <a:xfrm>
            <a:off x="2619633" y="253915"/>
            <a:ext cx="9304638" cy="759340"/>
          </a:xfrm>
        </p:spPr>
        <p:txBody>
          <a:bodyPr>
            <a:normAutofit/>
          </a:bodyPr>
          <a:lstStyle>
            <a:lvl1pPr algn="r">
              <a:defRPr sz="4000" b="1">
                <a:solidFill>
                  <a:schemeClr val="bg1"/>
                </a:solidFill>
              </a:defRPr>
            </a:lvl1pPr>
          </a:lstStyle>
          <a:p>
            <a:r>
              <a:rPr lang="en-US"/>
              <a:t>Click to edit Master title style</a:t>
            </a:r>
            <a:endParaRPr lang="en-GB"/>
          </a:p>
        </p:txBody>
      </p:sp>
      <p:sp>
        <p:nvSpPr>
          <p:cNvPr id="8" name="Text Placeholder 6">
            <a:extLst>
              <a:ext uri="{FF2B5EF4-FFF2-40B4-BE49-F238E27FC236}">
                <a16:creationId xmlns:a16="http://schemas.microsoft.com/office/drawing/2014/main" id="{06E9C66D-BAE0-024E-87E0-CCCA55DFBE2C}"/>
              </a:ext>
            </a:extLst>
          </p:cNvPr>
          <p:cNvSpPr>
            <a:spLocks noGrp="1"/>
          </p:cNvSpPr>
          <p:nvPr>
            <p:ph type="body" sz="quarter" idx="11"/>
          </p:nvPr>
        </p:nvSpPr>
        <p:spPr>
          <a:xfrm>
            <a:off x="6347256" y="2323070"/>
            <a:ext cx="5289121" cy="4028518"/>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Oval 8">
            <a:extLst>
              <a:ext uri="{FF2B5EF4-FFF2-40B4-BE49-F238E27FC236}">
                <a16:creationId xmlns:a16="http://schemas.microsoft.com/office/drawing/2014/main" id="{A204FBCB-0E96-0446-BDDB-ED082FC5AC97}"/>
              </a:ext>
            </a:extLst>
          </p:cNvPr>
          <p:cNvSpPr/>
          <p:nvPr userDrawn="1"/>
        </p:nvSpPr>
        <p:spPr>
          <a:xfrm>
            <a:off x="-197707" y="2088294"/>
            <a:ext cx="5634680" cy="5634680"/>
          </a:xfrm>
          <a:prstGeom prst="ellipse">
            <a:avLst/>
          </a:prstGeom>
          <a:solidFill>
            <a:srgbClr val="E94A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icture Placeholder 9">
            <a:extLst>
              <a:ext uri="{FF2B5EF4-FFF2-40B4-BE49-F238E27FC236}">
                <a16:creationId xmlns:a16="http://schemas.microsoft.com/office/drawing/2014/main" id="{02ADD7AC-70EA-D344-92BA-71F6362856A7}"/>
              </a:ext>
            </a:extLst>
          </p:cNvPr>
          <p:cNvSpPr>
            <a:spLocks noGrp="1"/>
          </p:cNvSpPr>
          <p:nvPr>
            <p:ph type="pic" sz="quarter" idx="12"/>
          </p:nvPr>
        </p:nvSpPr>
        <p:spPr>
          <a:xfrm>
            <a:off x="120747" y="2405775"/>
            <a:ext cx="4997772" cy="4999718"/>
          </a:xfrm>
          <a:prstGeom prst="ellipse">
            <a:avLst/>
          </a:prstGeom>
        </p:spPr>
        <p:txBody>
          <a:bodyPr/>
          <a:lstStyle/>
          <a:p>
            <a:r>
              <a:rPr lang="en-US"/>
              <a:t>Click icon to add picture</a:t>
            </a:r>
            <a:endParaRPr lang="en-GB"/>
          </a:p>
        </p:txBody>
      </p:sp>
    </p:spTree>
    <p:extLst>
      <p:ext uri="{BB962C8B-B14F-4D97-AF65-F5344CB8AC3E}">
        <p14:creationId xmlns:p14="http://schemas.microsoft.com/office/powerpoint/2010/main" val="7233119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Slide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413EBF3A-5801-6C42-AAD7-2F58A10603CA}"/>
              </a:ext>
            </a:extLst>
          </p:cNvPr>
          <p:cNvSpPr>
            <a:spLocks noGrp="1"/>
          </p:cNvSpPr>
          <p:nvPr>
            <p:ph type="title"/>
          </p:nvPr>
        </p:nvSpPr>
        <p:spPr>
          <a:xfrm>
            <a:off x="2619633" y="253915"/>
            <a:ext cx="9304638" cy="759340"/>
          </a:xfrm>
        </p:spPr>
        <p:txBody>
          <a:bodyPr>
            <a:normAutofit/>
          </a:bodyPr>
          <a:lstStyle>
            <a:lvl1pPr algn="r">
              <a:defRPr sz="4000" b="1">
                <a:solidFill>
                  <a:schemeClr val="bg1"/>
                </a:solidFill>
              </a:defRPr>
            </a:lvl1pPr>
          </a:lstStyle>
          <a:p>
            <a:r>
              <a:rPr lang="en-US"/>
              <a:t>Click to edit Master title style</a:t>
            </a:r>
            <a:endParaRPr lang="en-GB"/>
          </a:p>
        </p:txBody>
      </p:sp>
      <p:sp>
        <p:nvSpPr>
          <p:cNvPr id="7" name="Text Placeholder 6">
            <a:extLst>
              <a:ext uri="{FF2B5EF4-FFF2-40B4-BE49-F238E27FC236}">
                <a16:creationId xmlns:a16="http://schemas.microsoft.com/office/drawing/2014/main" id="{D4DE85FB-FF87-E543-891B-4D3C846C1CCE}"/>
              </a:ext>
            </a:extLst>
          </p:cNvPr>
          <p:cNvSpPr>
            <a:spLocks noGrp="1"/>
          </p:cNvSpPr>
          <p:nvPr>
            <p:ph type="body" sz="quarter" idx="10"/>
          </p:nvPr>
        </p:nvSpPr>
        <p:spPr>
          <a:xfrm>
            <a:off x="555625" y="2323070"/>
            <a:ext cx="3818667" cy="4028518"/>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Text Placeholder 6">
            <a:extLst>
              <a:ext uri="{FF2B5EF4-FFF2-40B4-BE49-F238E27FC236}">
                <a16:creationId xmlns:a16="http://schemas.microsoft.com/office/drawing/2014/main" id="{A4122521-39AD-A141-BCD4-42981526C84B}"/>
              </a:ext>
            </a:extLst>
          </p:cNvPr>
          <p:cNvSpPr>
            <a:spLocks noGrp="1"/>
          </p:cNvSpPr>
          <p:nvPr>
            <p:ph type="body" sz="quarter" idx="11"/>
          </p:nvPr>
        </p:nvSpPr>
        <p:spPr>
          <a:xfrm>
            <a:off x="5782962" y="2323070"/>
            <a:ext cx="5853415" cy="402851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52964447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3130C13-87DC-F34B-8F49-25882930452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F0BA1F3-6272-BE43-9157-ACDF875DDA2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888BF18-E05F-424B-B923-442C79AF596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4C011D-2478-6D44-8DF1-2FFF8112E4A9}" type="datetimeFigureOut">
              <a:rPr lang="en-GB" smtClean="0"/>
              <a:t>22/07/2026</a:t>
            </a:fld>
            <a:endParaRPr lang="en-GB"/>
          </a:p>
        </p:txBody>
      </p:sp>
      <p:sp>
        <p:nvSpPr>
          <p:cNvPr id="5" name="Footer Placeholder 4">
            <a:extLst>
              <a:ext uri="{FF2B5EF4-FFF2-40B4-BE49-F238E27FC236}">
                <a16:creationId xmlns:a16="http://schemas.microsoft.com/office/drawing/2014/main" id="{36AA1A05-1EF7-264B-81E5-5198D06B721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6CC91EB-B98F-6640-A4DA-82FA8917B7D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E60436-E839-BB4E-8EE0-484806639BFD}" type="slidenum">
              <a:rPr lang="en-GB" smtClean="0"/>
              <a:t>‹#›</a:t>
            </a:fld>
            <a:endParaRPr lang="en-GB"/>
          </a:p>
        </p:txBody>
      </p:sp>
    </p:spTree>
    <p:extLst>
      <p:ext uri="{BB962C8B-B14F-4D97-AF65-F5344CB8AC3E}">
        <p14:creationId xmlns:p14="http://schemas.microsoft.com/office/powerpoint/2010/main" val="4105308351"/>
      </p:ext>
    </p:extLst>
  </p:cSld>
  <p:clrMap bg1="lt1" tx1="dk1" bg2="lt2" tx2="dk2" accent1="accent1" accent2="accent2" accent3="accent3" accent4="accent4" accent5="accent5" accent6="accent6" hlink="hlink" folHlink="folHlink"/>
  <p:sldLayoutIdLst>
    <p:sldLayoutId id="2147483649" r:id="rId1"/>
    <p:sldLayoutId id="2147483653" r:id="rId2"/>
    <p:sldLayoutId id="2147483650"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hyperlink" Target="https://ce0218li.webitrent.com/ce0218li_webrecruitment/wrd/run/ETREC179GF.open?WVID=970751RHa8&amp;VACANCY_ID=9800831InP" TargetMode="External"/><Relationship Id="rId2" Type="http://schemas.openxmlformats.org/officeDocument/2006/relationships/hyperlink" Target="mailto:enquiries@sppschool.uk"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A11C27-EB84-D342-8859-53D004328F40}"/>
              </a:ext>
            </a:extLst>
          </p:cNvPr>
          <p:cNvSpPr>
            <a:spLocks noGrp="1"/>
          </p:cNvSpPr>
          <p:nvPr>
            <p:ph type="ctrTitle"/>
          </p:nvPr>
        </p:nvSpPr>
        <p:spPr/>
        <p:txBody>
          <a:bodyPr>
            <a:normAutofit fontScale="90000"/>
          </a:bodyPr>
          <a:lstStyle/>
          <a:p>
            <a:r>
              <a:rPr lang="en-GB"/>
              <a:t>Administration Assistant</a:t>
            </a:r>
            <a:br>
              <a:rPr lang="en-GB"/>
            </a:br>
            <a:r>
              <a:rPr lang="en-GB"/>
              <a:t>JG3 </a:t>
            </a:r>
            <a:r>
              <a:rPr lang="en-GB" dirty="0"/>
              <a:t>(SP5-6)</a:t>
            </a:r>
          </a:p>
        </p:txBody>
      </p:sp>
      <p:sp>
        <p:nvSpPr>
          <p:cNvPr id="3" name="Subtitle 2">
            <a:extLst>
              <a:ext uri="{FF2B5EF4-FFF2-40B4-BE49-F238E27FC236}">
                <a16:creationId xmlns:a16="http://schemas.microsoft.com/office/drawing/2014/main" id="{69391FCF-9967-5A47-8A3D-5F1FFB99AE8C}"/>
              </a:ext>
            </a:extLst>
          </p:cNvPr>
          <p:cNvSpPr>
            <a:spLocks noGrp="1"/>
          </p:cNvSpPr>
          <p:nvPr>
            <p:ph type="subTitle" idx="1"/>
          </p:nvPr>
        </p:nvSpPr>
        <p:spPr/>
        <p:txBody>
          <a:bodyPr vert="horz" lIns="91440" tIns="45720" rIns="91440" bIns="45720" rtlCol="0" anchor="t">
            <a:normAutofit/>
          </a:bodyPr>
          <a:lstStyle/>
          <a:p>
            <a:r>
              <a:rPr lang="en-GB"/>
              <a:t>Job Information Pack</a:t>
            </a:r>
            <a:endParaRPr lang="en-US">
              <a:cs typeface="Calibri"/>
            </a:endParaRPr>
          </a:p>
          <a:p>
            <a:r>
              <a:rPr lang="en-GB">
                <a:cs typeface="Calibri"/>
              </a:rPr>
              <a:t>July 2026</a:t>
            </a:r>
            <a:endParaRPr lang="en-GB">
              <a:ea typeface="Calibri"/>
              <a:cs typeface="Calibri"/>
            </a:endParaRPr>
          </a:p>
        </p:txBody>
      </p:sp>
    </p:spTree>
    <p:extLst>
      <p:ext uri="{BB962C8B-B14F-4D97-AF65-F5344CB8AC3E}">
        <p14:creationId xmlns:p14="http://schemas.microsoft.com/office/powerpoint/2010/main" val="38633745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420C3-C7C8-FA4B-990C-D3F5D16ADC8F}"/>
              </a:ext>
            </a:extLst>
          </p:cNvPr>
          <p:cNvSpPr>
            <a:spLocks noGrp="1"/>
          </p:cNvSpPr>
          <p:nvPr>
            <p:ph type="title"/>
          </p:nvPr>
        </p:nvSpPr>
        <p:spPr/>
        <p:txBody>
          <a:bodyPr/>
          <a:lstStyle/>
          <a:p>
            <a:r>
              <a:rPr lang="en-GB"/>
              <a:t>St Peter’s C of E Primary School </a:t>
            </a:r>
          </a:p>
        </p:txBody>
      </p:sp>
      <p:sp>
        <p:nvSpPr>
          <p:cNvPr id="3" name="Text Placeholder 2">
            <a:extLst>
              <a:ext uri="{FF2B5EF4-FFF2-40B4-BE49-F238E27FC236}">
                <a16:creationId xmlns:a16="http://schemas.microsoft.com/office/drawing/2014/main" id="{88DEB2AE-7A31-AF46-AC24-E3412FD1C3EC}"/>
              </a:ext>
            </a:extLst>
          </p:cNvPr>
          <p:cNvSpPr>
            <a:spLocks noGrp="1"/>
          </p:cNvSpPr>
          <p:nvPr>
            <p:ph type="body" sz="quarter" idx="10"/>
          </p:nvPr>
        </p:nvSpPr>
        <p:spPr>
          <a:xfrm>
            <a:off x="555625" y="2003304"/>
            <a:ext cx="5289121" cy="4683682"/>
          </a:xfrm>
        </p:spPr>
        <p:txBody>
          <a:bodyPr vert="horz" lIns="91440" tIns="45720" rIns="91440" bIns="45720" rtlCol="0" anchor="t">
            <a:normAutofit fontScale="55000" lnSpcReduction="20000"/>
          </a:bodyPr>
          <a:lstStyle/>
          <a:p>
            <a:pPr marL="0" indent="0">
              <a:buNone/>
            </a:pPr>
            <a:r>
              <a:rPr lang="en-GB" b="1"/>
              <a:t>Welcome from our Executive Headteacher</a:t>
            </a:r>
          </a:p>
          <a:p>
            <a:pPr marL="0" indent="0">
              <a:buNone/>
            </a:pPr>
            <a:endParaRPr lang="en-GB" sz="1500" b="1"/>
          </a:p>
          <a:p>
            <a:pPr marL="0" indent="0">
              <a:buNone/>
            </a:pPr>
            <a:r>
              <a:rPr lang="en-GB" sz="2900"/>
              <a:t>On behalf of the children, staff, and governors, I welcome you to St Peter’s Church of England Primary School in Portishead.</a:t>
            </a:r>
          </a:p>
          <a:p>
            <a:pPr marL="0" indent="0">
              <a:buNone/>
            </a:pPr>
            <a:r>
              <a:rPr lang="en-GB" sz="2900"/>
              <a:t>We are a welcoming, inclusive family school with a strong Christian ethos, a sense of community and a commitment to excellence for all children in our care. </a:t>
            </a:r>
          </a:p>
          <a:p>
            <a:pPr marL="0" indent="0">
              <a:buNone/>
            </a:pPr>
            <a:r>
              <a:rPr lang="en-GB" sz="2900"/>
              <a:t>We think of excellence in three different ways:</a:t>
            </a:r>
          </a:p>
          <a:p>
            <a:pPr marL="0" indent="0">
              <a:buNone/>
            </a:pPr>
            <a:r>
              <a:rPr lang="en-GB" sz="2900" b="1" i="1"/>
              <a:t>Excellence in who we are</a:t>
            </a:r>
            <a:r>
              <a:rPr lang="en-GB" sz="2900"/>
              <a:t> - we aim to ensure that all our children are becoming people who are kind, generous and respectful individuals.</a:t>
            </a:r>
          </a:p>
          <a:p>
            <a:pPr marL="0" indent="0">
              <a:buNone/>
            </a:pPr>
            <a:r>
              <a:rPr lang="en-GB" sz="2900" b="1" i="1"/>
              <a:t>Excellence in all we do</a:t>
            </a:r>
            <a:r>
              <a:rPr lang="en-GB" sz="2900"/>
              <a:t> - we aim to ensure that each of our children becomes an enthusiastic, resilient learner. </a:t>
            </a:r>
          </a:p>
          <a:p>
            <a:pPr marL="0" indent="0">
              <a:buNone/>
            </a:pPr>
            <a:r>
              <a:rPr lang="en-GB" sz="2900" b="1" i="1"/>
              <a:t>Excellence in our service with others</a:t>
            </a:r>
            <a:r>
              <a:rPr lang="en-GB" sz="2900"/>
              <a:t> - we aim to help all our children to become people who want to work to make the world a better place.</a:t>
            </a:r>
          </a:p>
          <a:p>
            <a:pPr marL="0" indent="0">
              <a:buNone/>
            </a:pPr>
            <a:r>
              <a:rPr lang="en-GB" sz="2900" dirty="0"/>
              <a:t>We are extremely proud of our school and the achievements of all of our children.   </a:t>
            </a:r>
            <a:endParaRPr lang="en-GB" sz="2900" dirty="0">
              <a:ea typeface="Calibri"/>
              <a:cs typeface="Calibri"/>
            </a:endParaRPr>
          </a:p>
          <a:p>
            <a:pPr marL="0" indent="0">
              <a:buNone/>
            </a:pPr>
            <a:endParaRPr lang="en-GB"/>
          </a:p>
        </p:txBody>
      </p:sp>
      <p:sp>
        <p:nvSpPr>
          <p:cNvPr id="4" name="Text Placeholder 3">
            <a:extLst>
              <a:ext uri="{FF2B5EF4-FFF2-40B4-BE49-F238E27FC236}">
                <a16:creationId xmlns:a16="http://schemas.microsoft.com/office/drawing/2014/main" id="{C587791C-CEEF-AF40-8857-552193A591FF}"/>
              </a:ext>
            </a:extLst>
          </p:cNvPr>
          <p:cNvSpPr>
            <a:spLocks noGrp="1"/>
          </p:cNvSpPr>
          <p:nvPr>
            <p:ph type="body" sz="quarter" idx="11"/>
          </p:nvPr>
        </p:nvSpPr>
        <p:spPr>
          <a:xfrm>
            <a:off x="6182140" y="1524000"/>
            <a:ext cx="5519530" cy="5247861"/>
          </a:xfrm>
        </p:spPr>
        <p:txBody>
          <a:bodyPr vert="horz" lIns="91440" tIns="45720" rIns="91440" bIns="45720" rtlCol="0" anchor="t">
            <a:normAutofit fontScale="55000" lnSpcReduction="20000"/>
          </a:bodyPr>
          <a:lstStyle/>
          <a:p>
            <a:pPr marL="0" indent="0">
              <a:buNone/>
            </a:pPr>
            <a:endParaRPr lang="en-GB" i="1"/>
          </a:p>
          <a:p>
            <a:pPr marL="0" indent="0">
              <a:buNone/>
            </a:pPr>
            <a:r>
              <a:rPr lang="en-GB" sz="2900" b="1" i="1" dirty="0"/>
              <a:t>In  our last SIAMS inspection it was noted </a:t>
            </a:r>
            <a:r>
              <a:rPr lang="en-GB" sz="2900" b="1" i="1"/>
              <a:t>that</a:t>
            </a:r>
            <a:r>
              <a:rPr lang="en-GB" sz="2900" i="1"/>
              <a:t>: </a:t>
            </a:r>
            <a:endParaRPr lang="en-GB" sz="2900" i="1">
              <a:ea typeface="Calibri"/>
              <a:cs typeface="Calibri"/>
            </a:endParaRPr>
          </a:p>
          <a:p>
            <a:pPr marL="0" indent="0">
              <a:buNone/>
            </a:pPr>
            <a:r>
              <a:rPr lang="en-GB" sz="2900" i="1"/>
              <a:t>“</a:t>
            </a:r>
            <a:r>
              <a:rPr lang="en-GB" sz="2900"/>
              <a:t>There is a </a:t>
            </a:r>
            <a:r>
              <a:rPr lang="en-GB" sz="2900" b="1"/>
              <a:t>passionate team commitment, </a:t>
            </a:r>
            <a:r>
              <a:rPr lang="en-GB" sz="2900"/>
              <a:t>which enables all pupils to make ‘marvellous mistakes’ that build character, perseverance and excellence in the choices they make. Consequently, behaviour is of the highest standard. Relationships are close and harmonious.”</a:t>
            </a:r>
          </a:p>
          <a:p>
            <a:pPr marL="0" indent="0">
              <a:buNone/>
            </a:pPr>
            <a:endParaRPr lang="en-GB" sz="2900"/>
          </a:p>
          <a:p>
            <a:pPr marL="0" indent="0">
              <a:buNone/>
            </a:pPr>
            <a:r>
              <a:rPr lang="en-GB" sz="2900" b="1" i="1"/>
              <a:t>In February 2023, Ofsted said</a:t>
            </a:r>
            <a:r>
              <a:rPr lang="en-GB" sz="2900" i="1"/>
              <a:t>:</a:t>
            </a:r>
          </a:p>
          <a:p>
            <a:pPr marL="0" indent="0">
              <a:buNone/>
            </a:pPr>
            <a:r>
              <a:rPr lang="en-GB" sz="2900"/>
              <a:t>‘Pupils thrive at this highly inclusive and welcoming school. They fully understand what it means to be a ‘St Peter’s Citizen’. Pupils say that this helps them feel part of a community where everyone gives their best and sets a positive example to others.’</a:t>
            </a:r>
          </a:p>
          <a:p>
            <a:pPr marL="0" indent="0">
              <a:buNone/>
            </a:pPr>
            <a:r>
              <a:rPr lang="en-GB" sz="2900"/>
              <a:t>‘Relationships between staff are warm and respectful. Staff, including those who are new to teaching, are proud to work at the school and value its team spirit. They appreciate how leaders consider their workload and support their development.’</a:t>
            </a:r>
          </a:p>
          <a:p>
            <a:pPr marL="0" indent="0">
              <a:buNone/>
            </a:pPr>
            <a:r>
              <a:rPr lang="en-GB" sz="2900" i="1" dirty="0"/>
              <a:t> </a:t>
            </a:r>
            <a:endParaRPr lang="en-GB" sz="2900" i="1" dirty="0">
              <a:ea typeface="Calibri"/>
              <a:cs typeface="Calibri"/>
            </a:endParaRPr>
          </a:p>
          <a:p>
            <a:pPr marL="0" indent="0">
              <a:buNone/>
            </a:pPr>
            <a:r>
              <a:rPr lang="en-GB" sz="2900"/>
              <a:t>I hope you will enjoy learning more about what it is like to be a part of our very special school community and warmly invite you to visit the school to find out more about life at St Peter’s. </a:t>
            </a:r>
          </a:p>
          <a:p>
            <a:pPr marL="0" indent="0">
              <a:buNone/>
            </a:pPr>
            <a:r>
              <a:rPr lang="en-GB" sz="2900" b="1" i="1"/>
              <a:t>Catrin Battista </a:t>
            </a:r>
            <a:endParaRPr lang="en-GB" sz="2900" b="1" i="1">
              <a:cs typeface="Calibri"/>
            </a:endParaRPr>
          </a:p>
          <a:p>
            <a:pPr marL="0" indent="0">
              <a:buNone/>
            </a:pPr>
            <a:endParaRPr lang="en-GB"/>
          </a:p>
        </p:txBody>
      </p:sp>
    </p:spTree>
    <p:extLst>
      <p:ext uri="{BB962C8B-B14F-4D97-AF65-F5344CB8AC3E}">
        <p14:creationId xmlns:p14="http://schemas.microsoft.com/office/powerpoint/2010/main" val="11321915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8BF57B-84A6-A64D-A066-26A28E444763}"/>
              </a:ext>
            </a:extLst>
          </p:cNvPr>
          <p:cNvSpPr>
            <a:spLocks noGrp="1"/>
          </p:cNvSpPr>
          <p:nvPr>
            <p:ph type="title"/>
          </p:nvPr>
        </p:nvSpPr>
        <p:spPr/>
        <p:txBody>
          <a:bodyPr/>
          <a:lstStyle/>
          <a:p>
            <a:r>
              <a:rPr lang="en-GB"/>
              <a:t>Our Location </a:t>
            </a:r>
          </a:p>
        </p:txBody>
      </p:sp>
      <p:sp>
        <p:nvSpPr>
          <p:cNvPr id="3" name="Text Placeholder 2">
            <a:extLst>
              <a:ext uri="{FF2B5EF4-FFF2-40B4-BE49-F238E27FC236}">
                <a16:creationId xmlns:a16="http://schemas.microsoft.com/office/drawing/2014/main" id="{995E5A66-14BF-A647-A393-D1239E2EE6DF}"/>
              </a:ext>
            </a:extLst>
          </p:cNvPr>
          <p:cNvSpPr>
            <a:spLocks noGrp="1"/>
          </p:cNvSpPr>
          <p:nvPr>
            <p:ph type="body" sz="quarter" idx="11"/>
          </p:nvPr>
        </p:nvSpPr>
        <p:spPr>
          <a:xfrm>
            <a:off x="6122126" y="1710137"/>
            <a:ext cx="5514251" cy="4641451"/>
          </a:xfrm>
        </p:spPr>
        <p:txBody>
          <a:bodyPr vert="horz" lIns="91440" tIns="45720" rIns="91440" bIns="45720" rtlCol="0" anchor="t">
            <a:normAutofit fontScale="92500"/>
          </a:bodyPr>
          <a:lstStyle/>
          <a:p>
            <a:pPr marL="0" indent="0">
              <a:buNone/>
            </a:pPr>
            <a:r>
              <a:rPr lang="en-GB" sz="1600"/>
              <a:t>St Peter’s Primary School can be found in the beautiful and vibrant town of Portishead – just a 20 minute drive from the centre of Bristol. </a:t>
            </a:r>
          </a:p>
          <a:p>
            <a:pPr marL="0" indent="0">
              <a:buNone/>
            </a:pPr>
            <a:r>
              <a:rPr lang="en-GB" sz="1600"/>
              <a:t>Our school is set in extensive grounds with large fields, play areas and a conservation area. We are fortunate to have modern and well resourced classrooms in which to teach and learn.  </a:t>
            </a:r>
          </a:p>
          <a:p>
            <a:pPr marL="0" indent="0">
              <a:buNone/>
            </a:pPr>
            <a:r>
              <a:rPr lang="en-GB" sz="1600"/>
              <a:t>Our site includes:</a:t>
            </a:r>
          </a:p>
          <a:p>
            <a:r>
              <a:rPr lang="en-GB" sz="1600"/>
              <a:t>21 classrooms</a:t>
            </a:r>
          </a:p>
          <a:p>
            <a:r>
              <a:rPr lang="en-GB" sz="1600"/>
              <a:t>Large shared learning spaces in Foundation Stage &amp; Years 1 to 3</a:t>
            </a:r>
          </a:p>
          <a:p>
            <a:r>
              <a:rPr lang="en-GB" sz="1600"/>
              <a:t>Spacious staffroom facilities</a:t>
            </a:r>
          </a:p>
          <a:p>
            <a:r>
              <a:rPr lang="en-GB" sz="1600"/>
              <a:t>3 halls</a:t>
            </a:r>
          </a:p>
          <a:p>
            <a:r>
              <a:rPr lang="en-GB" sz="1600"/>
              <a:t>Library and music rooms</a:t>
            </a:r>
          </a:p>
          <a:p>
            <a:r>
              <a:rPr lang="en-GB" sz="1600"/>
              <a:t>CPD training room for staff development</a:t>
            </a:r>
          </a:p>
          <a:p>
            <a:r>
              <a:rPr lang="en-GB" sz="1600"/>
              <a:t>Large outdoor play spaces with two fields</a:t>
            </a:r>
          </a:p>
          <a:p>
            <a:r>
              <a:rPr lang="en-GB" sz="1600"/>
              <a:t>Conservation area with woodland and outdoor classroom</a:t>
            </a:r>
          </a:p>
        </p:txBody>
      </p:sp>
      <p:pic>
        <p:nvPicPr>
          <p:cNvPr id="7" name="Picture Placeholder 6"/>
          <p:cNvPicPr>
            <a:picLocks noGrp="1" noChangeAspect="1"/>
          </p:cNvPicPr>
          <p:nvPr>
            <p:ph type="pic" sz="quarter" idx="12"/>
          </p:nvPr>
        </p:nvPicPr>
        <p:blipFill>
          <a:blip r:embed="rId2">
            <a:extLst>
              <a:ext uri="{28A0092B-C50C-407E-A947-70E740481C1C}">
                <a14:useLocalDpi xmlns:a14="http://schemas.microsoft.com/office/drawing/2010/main" val="0"/>
              </a:ext>
            </a:extLst>
          </a:blip>
          <a:srcRect l="16664" r="16664"/>
          <a:stretch>
            <a:fillRect/>
          </a:stretch>
        </p:blipFill>
        <p:spPr>
          <a:xfrm>
            <a:off x="120747" y="2405775"/>
            <a:ext cx="4997772" cy="4999718"/>
          </a:xfrm>
        </p:spPr>
      </p:pic>
    </p:spTree>
    <p:extLst>
      <p:ext uri="{BB962C8B-B14F-4D97-AF65-F5344CB8AC3E}">
        <p14:creationId xmlns:p14="http://schemas.microsoft.com/office/powerpoint/2010/main" val="1338132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CF29D8-E9A2-BF42-AC01-8E388E4A6A43}"/>
              </a:ext>
            </a:extLst>
          </p:cNvPr>
          <p:cNvSpPr>
            <a:spLocks noGrp="1"/>
          </p:cNvSpPr>
          <p:nvPr>
            <p:ph type="title"/>
          </p:nvPr>
        </p:nvSpPr>
        <p:spPr/>
        <p:txBody>
          <a:bodyPr/>
          <a:lstStyle/>
          <a:p>
            <a:r>
              <a:rPr lang="en-GB"/>
              <a:t>Working at St Peter’s</a:t>
            </a:r>
          </a:p>
        </p:txBody>
      </p:sp>
      <p:sp>
        <p:nvSpPr>
          <p:cNvPr id="3" name="Text Placeholder 2">
            <a:extLst>
              <a:ext uri="{FF2B5EF4-FFF2-40B4-BE49-F238E27FC236}">
                <a16:creationId xmlns:a16="http://schemas.microsoft.com/office/drawing/2014/main" id="{0E2DAE43-B145-0C40-AB79-C65C4C3B3E9C}"/>
              </a:ext>
            </a:extLst>
          </p:cNvPr>
          <p:cNvSpPr>
            <a:spLocks noGrp="1"/>
          </p:cNvSpPr>
          <p:nvPr>
            <p:ph type="body" sz="quarter" idx="10"/>
          </p:nvPr>
        </p:nvSpPr>
        <p:spPr>
          <a:xfrm>
            <a:off x="555625" y="1996324"/>
            <a:ext cx="5956857" cy="4355264"/>
          </a:xfrm>
        </p:spPr>
        <p:txBody>
          <a:bodyPr vert="horz" lIns="91440" tIns="45720" rIns="91440" bIns="45720" rtlCol="0" anchor="t">
            <a:normAutofit fontScale="85000" lnSpcReduction="20000"/>
          </a:bodyPr>
          <a:lstStyle/>
          <a:p>
            <a:pPr marL="0" indent="0">
              <a:buNone/>
            </a:pPr>
            <a:r>
              <a:rPr lang="en-GB" sz="1600" b="1"/>
              <a:t>What We Can Offer You: </a:t>
            </a:r>
          </a:p>
          <a:p>
            <a:r>
              <a:rPr lang="en-GB" sz="1800" b="1">
                <a:ea typeface="+mn-lt"/>
                <a:cs typeface="+mn-lt"/>
              </a:rPr>
              <a:t>A warm, welcoming and highly supportive team</a:t>
            </a:r>
            <a:r>
              <a:rPr lang="en-GB" sz="1800">
                <a:ea typeface="+mn-lt"/>
                <a:cs typeface="+mn-lt"/>
              </a:rPr>
              <a:t> who are passionate about working together and making a difference every day. </a:t>
            </a:r>
            <a:endParaRPr lang="en-GB" sz="1800" dirty="0">
              <a:ea typeface="Calibri" panose="020F0502020204030204"/>
              <a:cs typeface="Calibri" panose="020F0502020204030204"/>
            </a:endParaRPr>
          </a:p>
          <a:p>
            <a:r>
              <a:rPr lang="en-GB" sz="1800" b="1">
                <a:ea typeface="+mn-lt"/>
                <a:cs typeface="+mn-lt"/>
              </a:rPr>
              <a:t>A thriving school community with high aspirations</a:t>
            </a:r>
            <a:r>
              <a:rPr lang="en-GB" sz="1800">
                <a:ea typeface="+mn-lt"/>
                <a:cs typeface="+mn-lt"/>
              </a:rPr>
              <a:t>, where excellence, kindness and ambition are at the heart of everything we do. </a:t>
            </a:r>
            <a:endParaRPr lang="en-GB"/>
          </a:p>
          <a:p>
            <a:r>
              <a:rPr lang="en-GB" sz="1800" b="1">
                <a:ea typeface="+mn-lt"/>
                <a:cs typeface="+mn-lt"/>
              </a:rPr>
              <a:t>Wonderful children</a:t>
            </a:r>
            <a:r>
              <a:rPr lang="en-GB" sz="1800">
                <a:ea typeface="+mn-lt"/>
                <a:cs typeface="+mn-lt"/>
              </a:rPr>
              <a:t> who are happy, respectful, enthusiastic and eager to learn, making every day rewarding. </a:t>
            </a:r>
            <a:endParaRPr lang="en-GB"/>
          </a:p>
          <a:p>
            <a:r>
              <a:rPr lang="en-GB" sz="1800" b="1">
                <a:ea typeface="+mn-lt"/>
                <a:cs typeface="+mn-lt"/>
              </a:rPr>
              <a:t>A dedicated and collaborative administrative team</a:t>
            </a:r>
            <a:r>
              <a:rPr lang="en-GB" sz="1800">
                <a:ea typeface="+mn-lt"/>
                <a:cs typeface="+mn-lt"/>
              </a:rPr>
              <a:t>, where colleagues support one another and play a vital role in the success of the whole school. </a:t>
            </a:r>
            <a:endParaRPr lang="en-GB"/>
          </a:p>
          <a:p>
            <a:r>
              <a:rPr lang="en-GB" sz="1800" b="1">
                <a:ea typeface="+mn-lt"/>
                <a:cs typeface="+mn-lt"/>
              </a:rPr>
              <a:t>A strong partnership with our families</a:t>
            </a:r>
            <a:r>
              <a:rPr lang="en-GB" sz="1800">
                <a:ea typeface="+mn-lt"/>
                <a:cs typeface="+mn-lt"/>
              </a:rPr>
              <a:t>, who value the school and work alongside us to achieve the very best for every child. </a:t>
            </a:r>
            <a:endParaRPr lang="en-GB"/>
          </a:p>
          <a:p>
            <a:r>
              <a:rPr lang="en-GB" sz="1800" b="1">
                <a:ea typeface="+mn-lt"/>
                <a:cs typeface="+mn-lt"/>
              </a:rPr>
              <a:t>A leadership team that genuinely prioritises staff wellbeing</a:t>
            </a:r>
            <a:r>
              <a:rPr lang="en-GB" sz="1800">
                <a:ea typeface="+mn-lt"/>
                <a:cs typeface="+mn-lt"/>
              </a:rPr>
              <a:t>, placing workload and work-life balance at the centre of decision-making. </a:t>
            </a:r>
            <a:endParaRPr lang="en-GB"/>
          </a:p>
          <a:p>
            <a:r>
              <a:rPr lang="en-GB" sz="1800" b="1">
                <a:ea typeface="+mn-lt"/>
                <a:cs typeface="+mn-lt"/>
              </a:rPr>
              <a:t>An inclusive Church of England school</a:t>
            </a:r>
            <a:r>
              <a:rPr lang="en-GB" sz="1800">
                <a:ea typeface="+mn-lt"/>
                <a:cs typeface="+mn-lt"/>
              </a:rPr>
              <a:t>, where everyone is welcomed, diversity is celebrated, and every individual is valued and encouraged to flourish. </a:t>
            </a:r>
            <a:endParaRPr lang="en-GB"/>
          </a:p>
          <a:p>
            <a:r>
              <a:rPr lang="en-GB" sz="1800" b="1">
                <a:ea typeface="+mn-lt"/>
                <a:cs typeface="+mn-lt"/>
              </a:rPr>
              <a:t>The opportunity to be at the heart of a busy, vibrant primary school</a:t>
            </a:r>
            <a:r>
              <a:rPr lang="en-GB" sz="1800">
                <a:ea typeface="+mn-lt"/>
                <a:cs typeface="+mn-lt"/>
              </a:rPr>
              <a:t>, where no two days are the same and your contribution will have a real impact on children, families and the wider school community.</a:t>
            </a:r>
            <a:endParaRPr lang="en-GB"/>
          </a:p>
          <a:p>
            <a:endParaRPr lang="en-GB" sz="1800" dirty="0">
              <a:ea typeface="Calibri" panose="020F0502020204030204"/>
              <a:cs typeface="Calibri" panose="020F0502020204030204"/>
            </a:endParaRPr>
          </a:p>
          <a:p>
            <a:endParaRPr lang="en-GB" sz="1800">
              <a:cs typeface="Calibri"/>
            </a:endParaRPr>
          </a:p>
        </p:txBody>
      </p:sp>
      <p:pic>
        <p:nvPicPr>
          <p:cNvPr id="5" name="Picture Placeholder 4"/>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l="16677" r="16677"/>
          <a:stretch>
            <a:fillRect/>
          </a:stretch>
        </p:blipFill>
        <p:spPr/>
      </p:pic>
    </p:spTree>
    <p:extLst>
      <p:ext uri="{BB962C8B-B14F-4D97-AF65-F5344CB8AC3E}">
        <p14:creationId xmlns:p14="http://schemas.microsoft.com/office/powerpoint/2010/main" val="4998504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78BF57B-84A6-A64D-A066-26A28E444763}"/>
              </a:ext>
            </a:extLst>
          </p:cNvPr>
          <p:cNvSpPr>
            <a:spLocks noGrp="1"/>
          </p:cNvSpPr>
          <p:nvPr>
            <p:ph type="title"/>
          </p:nvPr>
        </p:nvSpPr>
        <p:spPr/>
        <p:txBody>
          <a:bodyPr>
            <a:normAutofit/>
          </a:bodyPr>
          <a:lstStyle/>
          <a:p>
            <a:r>
              <a:rPr lang="en-GB" dirty="0">
                <a:ea typeface="Calibri Light"/>
                <a:cs typeface="Calibri Light"/>
              </a:rPr>
              <a:t>The Role of an Administrative </a:t>
            </a:r>
            <a:r>
              <a:rPr lang="en-GB">
                <a:ea typeface="Calibri Light"/>
                <a:cs typeface="Calibri Light"/>
              </a:rPr>
              <a:t>Assistant</a:t>
            </a:r>
            <a:endParaRPr lang="en-GB" dirty="0">
              <a:ea typeface="Calibri Light"/>
              <a:cs typeface="Calibri Light"/>
            </a:endParaRPr>
          </a:p>
        </p:txBody>
      </p:sp>
      <p:sp>
        <p:nvSpPr>
          <p:cNvPr id="2" name="TextBox 1">
            <a:extLst>
              <a:ext uri="{FF2B5EF4-FFF2-40B4-BE49-F238E27FC236}">
                <a16:creationId xmlns:a16="http://schemas.microsoft.com/office/drawing/2014/main" id="{5A509932-CFB2-CBFE-021A-57705167D905}"/>
              </a:ext>
            </a:extLst>
          </p:cNvPr>
          <p:cNvSpPr txBox="1"/>
          <p:nvPr/>
        </p:nvSpPr>
        <p:spPr>
          <a:xfrm>
            <a:off x="239488" y="1585686"/>
            <a:ext cx="11952511" cy="553997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t>As a member of our administrative team, you will play a pivotal role at the heart of our school, ensuring that every day runs smoothly and that every child, family, visitor and member of staff receives a warm and professional welcome – </a:t>
            </a:r>
            <a:r>
              <a:rPr lang="en-US" sz="2400"/>
              <a:t>whether in person or on the phone. </a:t>
            </a:r>
            <a:endParaRPr lang="en-US" sz="2400" dirty="0">
              <a:ea typeface="Calibri"/>
              <a:cs typeface="Calibri"/>
            </a:endParaRPr>
          </a:p>
          <a:p>
            <a:endParaRPr lang="en-US" sz="2400" dirty="0">
              <a:ea typeface="Calibri"/>
              <a:cs typeface="Calibri"/>
            </a:endParaRPr>
          </a:p>
          <a:p>
            <a:r>
              <a:rPr lang="en-US" sz="2400" dirty="0"/>
              <a:t>This is a varied, fast-paced and rewarding role and you will work within a friendly and experienced team. From managing daily </a:t>
            </a:r>
            <a:r>
              <a:rPr lang="en-US" sz="2400"/>
              <a:t>attendance to supporting</a:t>
            </a:r>
            <a:r>
              <a:rPr lang="en-US" sz="2400" dirty="0"/>
              <a:t> school events, trips and communications, to maintaining vital pupil and staff records, coordinating recruitment processes and working closely with our leadership team, you will be instrumental in the life of our school. </a:t>
            </a:r>
            <a:endParaRPr lang="en-US" sz="2400" dirty="0">
              <a:ea typeface="Calibri"/>
              <a:cs typeface="Calibri"/>
            </a:endParaRPr>
          </a:p>
          <a:p>
            <a:endParaRPr lang="en-US" sz="2400" dirty="0">
              <a:ea typeface="Calibri"/>
              <a:cs typeface="Calibri"/>
            </a:endParaRPr>
          </a:p>
          <a:p>
            <a:r>
              <a:rPr lang="en-US" sz="2400" dirty="0"/>
              <a:t>If you are highly </a:t>
            </a:r>
            <a:r>
              <a:rPr lang="en-US" sz="2400" dirty="0" err="1"/>
              <a:t>organised</a:t>
            </a:r>
            <a:r>
              <a:rPr lang="en-US" sz="2400" dirty="0"/>
              <a:t>, enjoy building positive relationships, thrive on variety and take pride in making a real difference behind the scenes, this is an exciting opportunity to become part of a dedicated team committed to providing the very best experience for our children and community.</a:t>
            </a:r>
            <a:endParaRPr lang="en-US" sz="2400">
              <a:ea typeface="Calibri"/>
              <a:cs typeface="Calibri"/>
            </a:endParaRPr>
          </a:p>
          <a:p>
            <a:pPr algn="ctr"/>
            <a:endParaRPr lang="en-GB"/>
          </a:p>
        </p:txBody>
      </p:sp>
    </p:spTree>
    <p:extLst>
      <p:ext uri="{BB962C8B-B14F-4D97-AF65-F5344CB8AC3E}">
        <p14:creationId xmlns:p14="http://schemas.microsoft.com/office/powerpoint/2010/main" val="402902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6D6DBB-5D25-C8A5-B8E2-57127772635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27210DB-4E46-B7ED-23B4-E830E3E60423}"/>
              </a:ext>
            </a:extLst>
          </p:cNvPr>
          <p:cNvPicPr>
            <a:picLocks noGrp="1" noChangeAspect="1"/>
          </p:cNvPicPr>
          <p:nvPr>
            <p:ph type="pic" sz="quarter" idx="12"/>
          </p:nvPr>
        </p:nvPicPr>
        <p:blipFill>
          <a:blip r:embed="rId2">
            <a:extLst>
              <a:ext uri="{28A0092B-C50C-407E-A947-70E740481C1C}">
                <a14:useLocalDpi xmlns:a14="http://schemas.microsoft.com/office/drawing/2010/main" val="0"/>
              </a:ext>
            </a:extLst>
          </a:blip>
          <a:srcRect l="678" r="678"/>
          <a:stretch>
            <a:fillRect/>
          </a:stretch>
        </p:blipFill>
        <p:spPr>
          <a:xfrm>
            <a:off x="120650" y="2538413"/>
            <a:ext cx="4997450" cy="4999037"/>
          </a:xfrm>
        </p:spPr>
      </p:pic>
      <p:sp>
        <p:nvSpPr>
          <p:cNvPr id="6" name="Title 1">
            <a:extLst>
              <a:ext uri="{FF2B5EF4-FFF2-40B4-BE49-F238E27FC236}">
                <a16:creationId xmlns:a16="http://schemas.microsoft.com/office/drawing/2014/main" id="{FB2CBD96-0CE7-963F-7308-390A438EF630}"/>
              </a:ext>
            </a:extLst>
          </p:cNvPr>
          <p:cNvSpPr>
            <a:spLocks noGrp="1"/>
          </p:cNvSpPr>
          <p:nvPr>
            <p:ph type="title"/>
          </p:nvPr>
        </p:nvSpPr>
        <p:spPr>
          <a:xfrm>
            <a:off x="2619633" y="253915"/>
            <a:ext cx="9304638" cy="759340"/>
          </a:xfrm>
        </p:spPr>
        <p:txBody>
          <a:bodyPr>
            <a:normAutofit/>
          </a:bodyPr>
          <a:lstStyle/>
          <a:p>
            <a:r>
              <a:rPr lang="en-GB" dirty="0">
                <a:ea typeface="Calibri Light"/>
                <a:cs typeface="Calibri Light"/>
              </a:rPr>
              <a:t>Administrative </a:t>
            </a:r>
            <a:r>
              <a:rPr lang="en-GB">
                <a:ea typeface="Calibri Light"/>
                <a:cs typeface="Calibri Light"/>
              </a:rPr>
              <a:t>Assistant</a:t>
            </a:r>
            <a:r>
              <a:rPr lang="en-GB" dirty="0">
                <a:ea typeface="Calibri Light"/>
                <a:cs typeface="Calibri Light"/>
              </a:rPr>
              <a:t>: Hours and Salary</a:t>
            </a:r>
          </a:p>
        </p:txBody>
      </p:sp>
      <p:sp>
        <p:nvSpPr>
          <p:cNvPr id="7" name="TextBox 6">
            <a:extLst>
              <a:ext uri="{FF2B5EF4-FFF2-40B4-BE49-F238E27FC236}">
                <a16:creationId xmlns:a16="http://schemas.microsoft.com/office/drawing/2014/main" id="{5EE15B2C-2076-A1DD-36E5-E83E52DD3A8F}"/>
              </a:ext>
            </a:extLst>
          </p:cNvPr>
          <p:cNvSpPr txBox="1"/>
          <p:nvPr/>
        </p:nvSpPr>
        <p:spPr>
          <a:xfrm>
            <a:off x="5803075" y="832157"/>
            <a:ext cx="6123852" cy="5816977"/>
          </a:xfrm>
          <a:prstGeom prst="rect">
            <a:avLst/>
          </a:prstGeom>
          <a:noFill/>
        </p:spPr>
        <p:txBody>
          <a:bodyPr wrap="square" lIns="91440" tIns="45720" rIns="91440" bIns="45720" rtlCol="0" anchor="t">
            <a:spAutoFit/>
          </a:bodyPr>
          <a:lstStyle/>
          <a:p>
            <a:endParaRPr lang="en-GB" sz="2000" b="1" dirty="0">
              <a:ea typeface="Calibri"/>
              <a:cs typeface="Calibri"/>
            </a:endParaRPr>
          </a:p>
          <a:p>
            <a:endParaRPr lang="en-GB" sz="2000" dirty="0">
              <a:ea typeface="Calibri"/>
              <a:cs typeface="Calibri"/>
            </a:endParaRPr>
          </a:p>
          <a:p>
            <a:r>
              <a:rPr lang="en-GB" sz="2400" b="1" dirty="0">
                <a:latin typeface="Aptos"/>
              </a:rPr>
              <a:t>Hours: </a:t>
            </a:r>
            <a:endParaRPr lang="en-GB" sz="2400" b="1" dirty="0">
              <a:latin typeface="Aptos"/>
              <a:ea typeface="Calibri"/>
              <a:cs typeface="Calibri"/>
            </a:endParaRPr>
          </a:p>
          <a:p>
            <a:endParaRPr lang="en-GB" sz="2400" b="1" dirty="0">
              <a:latin typeface="Aptos"/>
              <a:cs typeface="Calibri"/>
            </a:endParaRPr>
          </a:p>
          <a:p>
            <a:r>
              <a:rPr lang="en-GB" sz="2400" dirty="0">
                <a:latin typeface="Aptos"/>
                <a:cs typeface="Calibri"/>
              </a:rPr>
              <a:t>20 hours a week</a:t>
            </a:r>
            <a:endParaRPr lang="en-GB" sz="2400" dirty="0">
              <a:latin typeface="Aptos"/>
              <a:ea typeface="Calibri"/>
              <a:cs typeface="Calibri"/>
            </a:endParaRPr>
          </a:p>
          <a:p>
            <a:r>
              <a:rPr lang="en-GB" sz="2400" dirty="0">
                <a:latin typeface="Aptos"/>
              </a:rPr>
              <a:t>8.30 – 12.30 daily </a:t>
            </a:r>
            <a:endParaRPr lang="en-GB" sz="2400" dirty="0">
              <a:latin typeface="Aptos"/>
              <a:ea typeface="Calibri"/>
              <a:cs typeface="Calibri"/>
            </a:endParaRPr>
          </a:p>
          <a:p>
            <a:r>
              <a:rPr lang="en-GB" sz="2400" dirty="0">
                <a:latin typeface="Aptos"/>
              </a:rPr>
              <a:t>Term-time only (+ 5 Inset Days)</a:t>
            </a:r>
            <a:endParaRPr lang="en-GB" sz="2400" dirty="0">
              <a:latin typeface="Aptos"/>
              <a:ea typeface="Calibri"/>
              <a:cs typeface="Calibri"/>
            </a:endParaRPr>
          </a:p>
          <a:p>
            <a:endParaRPr lang="en-GB" sz="2400" dirty="0">
              <a:latin typeface="Aptos"/>
              <a:ea typeface="Calibri"/>
              <a:cs typeface="Calibri"/>
            </a:endParaRPr>
          </a:p>
          <a:p>
            <a:r>
              <a:rPr lang="en-GB" sz="2400" b="1" dirty="0">
                <a:latin typeface="Aptos"/>
              </a:rPr>
              <a:t>Contract: </a:t>
            </a:r>
            <a:r>
              <a:rPr lang="en-GB" sz="2400" dirty="0">
                <a:latin typeface="Aptos"/>
              </a:rPr>
              <a:t>Fixed Term</a:t>
            </a:r>
            <a:r>
              <a:rPr lang="en-GB" sz="2400" dirty="0">
                <a:latin typeface="Aptos"/>
                <a:cs typeface="Calibri"/>
              </a:rPr>
              <a:t> until August 31st 2027 – pending a review of the administrative structure</a:t>
            </a:r>
            <a:endParaRPr lang="en-GB" sz="2400" dirty="0">
              <a:latin typeface="Aptos"/>
              <a:ea typeface="Calibri"/>
              <a:cs typeface="Calibri"/>
            </a:endParaRPr>
          </a:p>
          <a:p>
            <a:endParaRPr lang="en-GB" sz="2400" b="1" dirty="0">
              <a:latin typeface="Aptos"/>
              <a:ea typeface="Calibri"/>
              <a:cs typeface="Calibri"/>
            </a:endParaRPr>
          </a:p>
          <a:p>
            <a:r>
              <a:rPr lang="en-GB" sz="2400" b="1" dirty="0">
                <a:latin typeface="Aptos"/>
              </a:rPr>
              <a:t>Salary: </a:t>
            </a:r>
            <a:r>
              <a:rPr lang="en-GB" sz="2400" dirty="0">
                <a:latin typeface="Aptos"/>
              </a:rPr>
              <a:t>JG3 SCP 5 – 6 Annual FTE: £25,583 - £25,989 </a:t>
            </a:r>
          </a:p>
          <a:p>
            <a:r>
              <a:rPr lang="en-GB" sz="2400" b="1" dirty="0">
                <a:latin typeface="Aptos"/>
                <a:ea typeface="Calibri"/>
                <a:cs typeface="Calibri"/>
              </a:rPr>
              <a:t>Actual </a:t>
            </a:r>
            <a:r>
              <a:rPr lang="en-GB" sz="2400" b="1">
                <a:latin typeface="Aptos"/>
                <a:ea typeface="Calibri"/>
                <a:cs typeface="Calibri"/>
              </a:rPr>
              <a:t>Salary £12,762.06 - £12,878.21</a:t>
            </a:r>
            <a:endParaRPr lang="en-GB" sz="2400" b="1" dirty="0">
              <a:ea typeface="Calibri"/>
              <a:cs typeface="Calibri"/>
            </a:endParaRPr>
          </a:p>
          <a:p>
            <a:endParaRPr lang="en-GB" dirty="0">
              <a:ea typeface="Calibri"/>
              <a:cs typeface="Calibri"/>
            </a:endParaRPr>
          </a:p>
        </p:txBody>
      </p:sp>
    </p:spTree>
    <p:extLst>
      <p:ext uri="{BB962C8B-B14F-4D97-AF65-F5344CB8AC3E}">
        <p14:creationId xmlns:p14="http://schemas.microsoft.com/office/powerpoint/2010/main" val="7210272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8BF57B-84A6-A64D-A066-26A28E444763}"/>
              </a:ext>
            </a:extLst>
          </p:cNvPr>
          <p:cNvSpPr>
            <a:spLocks noGrp="1"/>
          </p:cNvSpPr>
          <p:nvPr>
            <p:ph type="title"/>
          </p:nvPr>
        </p:nvSpPr>
        <p:spPr/>
        <p:txBody>
          <a:bodyPr>
            <a:normAutofit/>
          </a:bodyPr>
          <a:lstStyle/>
          <a:p>
            <a:r>
              <a:rPr lang="en-GB">
                <a:ea typeface="Calibri Light"/>
                <a:cs typeface="Calibri Light"/>
              </a:rPr>
              <a:t>Application Information</a:t>
            </a:r>
            <a:endParaRPr lang="en-GB" dirty="0">
              <a:ea typeface="Calibri Light"/>
              <a:cs typeface="Calibri Light"/>
            </a:endParaRPr>
          </a:p>
        </p:txBody>
      </p:sp>
      <p:sp>
        <p:nvSpPr>
          <p:cNvPr id="3" name="Text Placeholder 2">
            <a:extLst>
              <a:ext uri="{FF2B5EF4-FFF2-40B4-BE49-F238E27FC236}">
                <a16:creationId xmlns:a16="http://schemas.microsoft.com/office/drawing/2014/main" id="{995E5A66-14BF-A647-A393-D1239E2EE6DF}"/>
              </a:ext>
            </a:extLst>
          </p:cNvPr>
          <p:cNvSpPr>
            <a:spLocks noGrp="1"/>
          </p:cNvSpPr>
          <p:nvPr>
            <p:ph type="body" sz="quarter" idx="10"/>
          </p:nvPr>
        </p:nvSpPr>
        <p:spPr/>
        <p:txBody>
          <a:bodyPr vert="horz" lIns="91440" tIns="45720" rIns="91440" bIns="45720" rtlCol="0" anchor="t">
            <a:normAutofit/>
          </a:bodyPr>
          <a:lstStyle/>
          <a:p>
            <a:pPr marL="0" indent="0">
              <a:buNone/>
            </a:pPr>
            <a:endParaRPr lang="en-GB" sz="1500" dirty="0">
              <a:ea typeface="Calibri"/>
              <a:cs typeface="Calibri"/>
            </a:endParaRPr>
          </a:p>
          <a:p>
            <a:pPr marL="0" indent="0">
              <a:buNone/>
            </a:pPr>
            <a:endParaRPr lang="en-US" sz="1400" dirty="0">
              <a:ea typeface="+mn-lt"/>
              <a:cs typeface="+mn-lt"/>
            </a:endParaRPr>
          </a:p>
          <a:p>
            <a:pPr marL="0" indent="0">
              <a:buNone/>
            </a:pPr>
            <a:endParaRPr lang="en-GB" sz="1800" dirty="0"/>
          </a:p>
          <a:p>
            <a:pPr marL="0" indent="0">
              <a:buNone/>
            </a:pPr>
            <a:endParaRPr lang="en-GB" sz="1800" dirty="0"/>
          </a:p>
          <a:p>
            <a:pPr marL="0" indent="0">
              <a:buNone/>
            </a:pPr>
            <a:endParaRPr lang="en-GB" sz="1800" dirty="0"/>
          </a:p>
        </p:txBody>
      </p:sp>
      <p:sp>
        <p:nvSpPr>
          <p:cNvPr id="4" name="TextBox 3"/>
          <p:cNvSpPr txBox="1"/>
          <p:nvPr/>
        </p:nvSpPr>
        <p:spPr>
          <a:xfrm>
            <a:off x="770021" y="2709454"/>
            <a:ext cx="4551374" cy="646331"/>
          </a:xfrm>
          <a:prstGeom prst="rect">
            <a:avLst/>
          </a:prstGeom>
          <a:noFill/>
        </p:spPr>
        <p:txBody>
          <a:bodyPr wrap="square" lIns="91440" tIns="45720" rIns="91440" bIns="45720" rtlCol="0" anchor="t">
            <a:spAutoFit/>
          </a:bodyPr>
          <a:lstStyle/>
          <a:p>
            <a:endParaRPr lang="en-GB" dirty="0">
              <a:solidFill>
                <a:schemeClr val="bg1"/>
              </a:solidFill>
              <a:ea typeface="Calibri"/>
              <a:cs typeface="Calibri"/>
            </a:endParaRPr>
          </a:p>
          <a:p>
            <a:r>
              <a:rPr lang="en-GB" dirty="0">
                <a:solidFill>
                  <a:schemeClr val="bg1"/>
                </a:solidFill>
              </a:rPr>
              <a:t> </a:t>
            </a:r>
            <a:endParaRPr lang="en-GB" dirty="0">
              <a:solidFill>
                <a:schemeClr val="bg1"/>
              </a:solidFill>
              <a:ea typeface="Calibri"/>
              <a:cs typeface="Calibri"/>
            </a:endParaRPr>
          </a:p>
        </p:txBody>
      </p:sp>
      <p:sp>
        <p:nvSpPr>
          <p:cNvPr id="5" name="TextBox 4">
            <a:extLst>
              <a:ext uri="{FF2B5EF4-FFF2-40B4-BE49-F238E27FC236}">
                <a16:creationId xmlns:a16="http://schemas.microsoft.com/office/drawing/2014/main" id="{69CD089A-F04B-25C3-B10F-22467B3ECE27}"/>
              </a:ext>
            </a:extLst>
          </p:cNvPr>
          <p:cNvSpPr txBox="1"/>
          <p:nvPr/>
        </p:nvSpPr>
        <p:spPr>
          <a:xfrm>
            <a:off x="420914" y="1716315"/>
            <a:ext cx="11538856" cy="48013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Visits to the school are warmly encouraged. Please email </a:t>
            </a:r>
            <a:r>
              <a:rPr lang="en-US" dirty="0">
                <a:hlinkClick r:id="rId2"/>
              </a:rPr>
              <a:t>enquiries@sppschool.uk</a:t>
            </a:r>
            <a:r>
              <a:rPr lang="en-US" dirty="0"/>
              <a:t> or call the team at our welcome desk, on 01275 843142 to book in for a visit. Please be aware that the last day of term is Wednesday 22nd July so you will need to visit before this date. </a:t>
            </a:r>
          </a:p>
          <a:p>
            <a:endParaRPr lang="en-US" dirty="0"/>
          </a:p>
          <a:p>
            <a:r>
              <a:rPr lang="en-US" dirty="0"/>
              <a:t>Please also  be aware  that early applications are encouraged. The school reserves the right to interview and appoint prior to the closing date of the advertisement, should the</a:t>
            </a:r>
            <a:r>
              <a:rPr lang="en-US" dirty="0">
                <a:latin typeface="Arial"/>
                <a:ea typeface="Arial"/>
                <a:cs typeface="Arial"/>
              </a:rPr>
              <a:t> </a:t>
            </a:r>
            <a:r>
              <a:rPr lang="en-US" dirty="0"/>
              <a:t>school be able to</a:t>
            </a:r>
            <a:r>
              <a:rPr lang="en-US" dirty="0">
                <a:latin typeface="Arial"/>
                <a:ea typeface="Arial"/>
                <a:cs typeface="Arial"/>
              </a:rPr>
              <a:t> </a:t>
            </a:r>
            <a:r>
              <a:rPr lang="en-US" dirty="0"/>
              <a:t>identify</a:t>
            </a:r>
            <a:r>
              <a:rPr lang="en-US" dirty="0">
                <a:latin typeface="Arial"/>
                <a:ea typeface="Arial"/>
                <a:cs typeface="Arial"/>
              </a:rPr>
              <a:t> </a:t>
            </a:r>
            <a:r>
              <a:rPr lang="en-US" dirty="0"/>
              <a:t>an appropriate candidate.</a:t>
            </a:r>
            <a:r>
              <a:rPr lang="en-US" dirty="0">
                <a:latin typeface="Arial"/>
                <a:ea typeface="Arial"/>
                <a:cs typeface="Arial"/>
              </a:rPr>
              <a:t> </a:t>
            </a:r>
            <a:r>
              <a:rPr lang="en-US" dirty="0">
                <a:latin typeface="Aptos"/>
                <a:cs typeface="Aptos"/>
              </a:rPr>
              <a:t> </a:t>
            </a:r>
          </a:p>
          <a:p>
            <a:endParaRPr lang="en-US" dirty="0">
              <a:latin typeface="Aptos"/>
            </a:endParaRPr>
          </a:p>
          <a:p>
            <a:r>
              <a:rPr lang="en-US" dirty="0">
                <a:latin typeface="Aptos"/>
              </a:rPr>
              <a:t>The deadline for all applications is Wednesday 5th August at 9am and interviews will take place on Tuesday 11th August.</a:t>
            </a:r>
          </a:p>
          <a:p>
            <a:endParaRPr lang="en-US" dirty="0">
              <a:latin typeface="Aptos"/>
            </a:endParaRPr>
          </a:p>
          <a:p>
            <a:r>
              <a:rPr lang="en-US" dirty="0">
                <a:latin typeface="Aptos"/>
              </a:rPr>
              <a:t>All applications are online via :  </a:t>
            </a:r>
            <a:r>
              <a:rPr lang="en-US" dirty="0">
                <a:latin typeface="Aptos"/>
                <a:hlinkClick r:id="rId3"/>
              </a:rPr>
              <a:t>https://ce0218li.webitrent.com/ce0218li_webrecruitment/wrd/run/ETREC179GF.open?WVID=970751RHa8&amp;VACANCY_ID=9800831InP</a:t>
            </a:r>
            <a:endParaRPr lang="en-US" dirty="0">
              <a:latin typeface="Aptos"/>
            </a:endParaRPr>
          </a:p>
          <a:p>
            <a:endParaRPr lang="en-US" dirty="0">
              <a:latin typeface="Aptos"/>
            </a:endParaRPr>
          </a:p>
          <a:p>
            <a:r>
              <a:rPr lang="en-US" b="1" i="1" dirty="0"/>
              <a:t>Safeguarding Statement:</a:t>
            </a:r>
            <a:r>
              <a:rPr lang="en-US" dirty="0">
                <a:latin typeface="Arial"/>
                <a:ea typeface="Arial"/>
                <a:cs typeface="Arial"/>
              </a:rPr>
              <a:t> </a:t>
            </a:r>
            <a:r>
              <a:rPr lang="en-US" dirty="0"/>
              <a:t> </a:t>
            </a:r>
            <a:endParaRPr lang="en-US" dirty="0">
              <a:ea typeface="Calibri"/>
              <a:cs typeface="Calibri"/>
            </a:endParaRPr>
          </a:p>
          <a:p>
            <a:r>
              <a:rPr lang="en-GB" i="1" dirty="0"/>
              <a:t>Lighthouse Schools Partnership supports Equal Opportunities Employment. The Trust is committed to safeguarding and promoting the welfare of children and young people and expects all staff to share this commitment. Enhanced DBS checks are required for all successful applicants. </a:t>
            </a:r>
            <a:endParaRPr lang="en-GB" dirty="0"/>
          </a:p>
        </p:txBody>
      </p:sp>
    </p:spTree>
    <p:extLst>
      <p:ext uri="{BB962C8B-B14F-4D97-AF65-F5344CB8AC3E}">
        <p14:creationId xmlns:p14="http://schemas.microsoft.com/office/powerpoint/2010/main" val="6935543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t-peters_template-powerpoint_01_nov-21" id="{AC966957-DB1A-644A-83AE-280ECA73CB18}" vid="{D5F9B187-55C5-584C-8A15-9816BD15BD15}"/>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D79D9F0B8DF7D41ADDA11A46999B3B2" ma:contentTypeVersion="17" ma:contentTypeDescription="Create a new document." ma:contentTypeScope="" ma:versionID="e86b4772a0bb49d32012e72c3767ca78">
  <xsd:schema xmlns:xsd="http://www.w3.org/2001/XMLSchema" xmlns:xs="http://www.w3.org/2001/XMLSchema" xmlns:p="http://schemas.microsoft.com/office/2006/metadata/properties" xmlns:ns2="966d2547-3372-4f37-beae-3bcd569416a3" xmlns:ns3="2f241787-bf72-4072-b565-3c444501999b" targetNamespace="http://schemas.microsoft.com/office/2006/metadata/properties" ma:root="true" ma:fieldsID="c20a86b1473b316ebabd36c45b9af3a0" ns2:_="" ns3:_="">
    <xsd:import namespace="966d2547-3372-4f37-beae-3bcd569416a3"/>
    <xsd:import namespace="2f241787-bf72-4072-b565-3c444501999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2:MediaServiceDateTaken" minOccurs="0"/>
                <xsd:element ref="ns2:MediaServiceObjectDetectorVersions" minOccurs="0"/>
                <xsd:element ref="ns2:MediaServiceLoca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66d2547-3372-4f37-beae-3bcd569416a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829ef002-93c1-4468-a912-1743b1bdc448" ma:termSetId="09814cd3-568e-fe90-9814-8d621ff8fb84" ma:anchorId="fba54fb3-c3e1-fe81-a776-ca4b69148c4d" ma:open="true" ma:isKeyword="false">
      <xsd:complexType>
        <xsd:sequence>
          <xsd:element ref="pc:Terms" minOccurs="0" maxOccurs="1"/>
        </xsd:sequence>
      </xsd:complexType>
    </xsd:element>
    <xsd:element name="MediaServiceDateTaken" ma:index="21" nillable="true" ma:displayName="MediaServiceDateTaken" ma:hidden="true" ma:indexed="true" ma:internalName="MediaServiceDateTaken" ma:readOnly="true">
      <xsd:simpleType>
        <xsd:restriction base="dms:Text"/>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Location" ma:index="23" nillable="true" ma:displayName="Location" ma:indexed="true" ma:internalName="MediaServiceLocation"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f241787-bf72-4072-b565-3c444501999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b7de29e9-9899-4f32-86fe-e6ad1b095aeb}" ma:internalName="TaxCatchAll" ma:showField="CatchAllData" ma:web="2f241787-bf72-4072-b565-3c444501999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2f241787-bf72-4072-b565-3c444501999b">
      <UserInfo>
        <DisplayName>Rachel Robb</DisplayName>
        <AccountId>17</AccountId>
        <AccountType/>
      </UserInfo>
      <UserInfo>
        <DisplayName>Lynne McCullough</DisplayName>
        <AccountId>44</AccountId>
        <AccountType/>
      </UserInfo>
      <UserInfo>
        <DisplayName>Danielle Bigwood</DisplayName>
        <AccountId>19</AccountId>
        <AccountType/>
      </UserInfo>
    </SharedWithUsers>
    <lcf76f155ced4ddcb4097134ff3c332f xmlns="966d2547-3372-4f37-beae-3bcd569416a3">
      <Terms xmlns="http://schemas.microsoft.com/office/infopath/2007/PartnerControls"/>
    </lcf76f155ced4ddcb4097134ff3c332f>
    <TaxCatchAll xmlns="2f241787-bf72-4072-b565-3c444501999b" xsi:nil="true"/>
  </documentManagement>
</p:properties>
</file>

<file path=customXml/itemProps1.xml><?xml version="1.0" encoding="utf-8"?>
<ds:datastoreItem xmlns:ds="http://schemas.openxmlformats.org/officeDocument/2006/customXml" ds:itemID="{47853769-CEAE-410E-8D9A-77181C131042}">
  <ds:schemaRefs>
    <ds:schemaRef ds:uri="http://schemas.microsoft.com/sharepoint/v3/contenttype/forms"/>
  </ds:schemaRefs>
</ds:datastoreItem>
</file>

<file path=customXml/itemProps2.xml><?xml version="1.0" encoding="utf-8"?>
<ds:datastoreItem xmlns:ds="http://schemas.openxmlformats.org/officeDocument/2006/customXml" ds:itemID="{A7CE9B4A-69B3-4E5D-ABC8-0BBD36DA59CC}">
  <ds:schemaRefs>
    <ds:schemaRef ds:uri="2f241787-bf72-4072-b565-3c444501999b"/>
    <ds:schemaRef ds:uri="966d2547-3372-4f37-beae-3bcd569416a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0552210-D2E5-4BA9-A984-78044E371B0D}">
  <ds:schemaRefs>
    <ds:schemaRef ds:uri="966d2547-3372-4f37-beae-3bcd569416a3"/>
    <ds:schemaRef ds:uri="http://schemas.microsoft.com/office/2006/metadata/properties"/>
    <ds:schemaRef ds:uri="http://purl.org/dc/terms/"/>
    <ds:schemaRef ds:uri="http://purl.org/dc/elements/1.1/"/>
    <ds:schemaRef ds:uri="http://schemas.openxmlformats.org/package/2006/metadata/core-properties"/>
    <ds:schemaRef ds:uri="http://schemas.microsoft.com/office/2006/documentManagement/types"/>
    <ds:schemaRef ds:uri="http://www.w3.org/XML/1998/namespace"/>
    <ds:schemaRef ds:uri="http://purl.org/dc/dcmitype/"/>
    <ds:schemaRef ds:uri="http://schemas.microsoft.com/office/infopath/2007/PartnerControls"/>
    <ds:schemaRef ds:uri="2f241787-bf72-4072-b565-3c444501999b"/>
  </ds:schemaRefs>
</ds:datastoreItem>
</file>

<file path=docProps/app.xml><?xml version="1.0" encoding="utf-8"?>
<Properties xmlns="http://schemas.openxmlformats.org/officeDocument/2006/extended-properties" xmlns:vt="http://schemas.openxmlformats.org/officeDocument/2006/docPropsVTypes">
  <Template>st-peters_template-powerpoint_01_nov-21</Template>
  <TotalTime>5</TotalTime>
  <Words>1152</Words>
  <Application>Microsoft Office PowerPoint</Application>
  <PresentationFormat>Widescreen</PresentationFormat>
  <Paragraphs>80</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Aptos</vt:lpstr>
      <vt:lpstr>Arial</vt:lpstr>
      <vt:lpstr>Calibri</vt:lpstr>
      <vt:lpstr>Calibri Light</vt:lpstr>
      <vt:lpstr>Office Theme</vt:lpstr>
      <vt:lpstr>Administration Assistant JG3 (SP5-6)</vt:lpstr>
      <vt:lpstr>St Peter’s C of E Primary School </vt:lpstr>
      <vt:lpstr>Our Location </vt:lpstr>
      <vt:lpstr>Working at St Peter’s</vt:lpstr>
      <vt:lpstr>The Role of an Administrative Assistant</vt:lpstr>
      <vt:lpstr>Administrative Assistant: Hours and Salary</vt:lpstr>
      <vt:lpstr>Application Information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Academic Mentor</dc:title>
  <dc:creator>Janine Ashman</dc:creator>
  <cp:lastModifiedBy>Danielle Bigwood</cp:lastModifiedBy>
  <cp:revision>177</cp:revision>
  <dcterms:created xsi:type="dcterms:W3CDTF">2021-12-13T20:48:47Z</dcterms:created>
  <dcterms:modified xsi:type="dcterms:W3CDTF">2026-07-22T09:21:06Z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0x010100BD79D9F0B8DF7D41ADDA11A46999B3B2</vt:lpwstr>
  </property>
  <property fmtid="{D5CDD505-2E9C-101B-9397-08002B2CF9AE}" pid="3" name="MediaServiceImageTags">
    <vt:lpwstr/>
  </property>
</Properties>
</file>